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92" r:id="rId3"/>
    <p:sldId id="294" r:id="rId4"/>
    <p:sldId id="297" r:id="rId5"/>
    <p:sldId id="298" r:id="rId6"/>
    <p:sldId id="307" r:id="rId7"/>
    <p:sldId id="296" r:id="rId8"/>
    <p:sldId id="299" r:id="rId9"/>
    <p:sldId id="301" r:id="rId10"/>
    <p:sldId id="303" r:id="rId11"/>
    <p:sldId id="304" r:id="rId12"/>
    <p:sldId id="306" r:id="rId13"/>
    <p:sldId id="308" r:id="rId14"/>
    <p:sldId id="309" r:id="rId15"/>
    <p:sldId id="310" r:id="rId16"/>
    <p:sldId id="311" r:id="rId17"/>
    <p:sldId id="312" r:id="rId18"/>
    <p:sldId id="327" r:id="rId19"/>
    <p:sldId id="313" r:id="rId20"/>
    <p:sldId id="316" r:id="rId21"/>
    <p:sldId id="318" r:id="rId22"/>
    <p:sldId id="319" r:id="rId23"/>
    <p:sldId id="291" r:id="rId24"/>
    <p:sldId id="321" r:id="rId25"/>
    <p:sldId id="322" r:id="rId26"/>
    <p:sldId id="323" r:id="rId27"/>
    <p:sldId id="324" r:id="rId28"/>
    <p:sldId id="325" r:id="rId29"/>
    <p:sldId id="32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660"/>
  </p:normalViewPr>
  <p:slideViewPr>
    <p:cSldViewPr snapToGrid="0">
      <p:cViewPr>
        <p:scale>
          <a:sx n="81" d="100"/>
          <a:sy n="81" d="100"/>
        </p:scale>
        <p:origin x="-4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E3E5B-CFBB-4D5A-901D-85FC912345A7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36D91-BC8D-4884-B0DD-BA09D73AE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3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BEF20-A39B-4939-A8D0-73BCB31A3D33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23FC-7354-4728-99BE-6A2810A92434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F7D66-B1BD-40BC-B3D2-EBFA5ADC5775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7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04910-1804-47E1-B19A-3AC6DD07E70C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6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9C8C-DFCD-4F50-8B7D-75511E3528FE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53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9CC95-D0CA-4C82-83F6-2E42BE2E52E0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7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07A7-09A8-489F-928E-CDB9F3A1AEF2}" type="datetime1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EF1E-4D2F-48EB-A79B-028149AB3C46}" type="datetime1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9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F18E-CC7E-422B-A971-5357996E36AC}" type="datetime1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8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A8B-D819-4150-B46D-D665598F24D4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62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0E37-BAA9-407C-B675-F0D34D20F68A}" type="datetime1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B29A6-AF6B-49BD-813C-0DBB07A6F925}" type="datetime1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A0021-A31D-4EAF-ACC3-76B0558D7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2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H="1">
            <a:off x="273556" y="1437316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163362" y="239203"/>
            <a:ext cx="7154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IQ" sz="3600" b="1" dirty="0" smtClean="0"/>
              <a:t> </a:t>
            </a:r>
            <a:r>
              <a:rPr lang="en-US" sz="3600" b="1" dirty="0" smtClean="0"/>
              <a:t>Fundamentals of  Nursing(1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Stage)</a:t>
            </a:r>
            <a:endParaRPr lang="en-US" sz="3600" b="1" dirty="0"/>
          </a:p>
        </p:txBody>
      </p:sp>
      <p:pic>
        <p:nvPicPr>
          <p:cNvPr id="16" name="Picture 2" descr="Image result for university of basrah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95296"/>
            <a:ext cx="1148443" cy="11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664DB9F-59BB-47A5-8080-662EED16E9E1}"/>
              </a:ext>
            </a:extLst>
          </p:cNvPr>
          <p:cNvSpPr/>
          <p:nvPr/>
        </p:nvSpPr>
        <p:spPr>
          <a:xfrm>
            <a:off x="5203064" y="1770089"/>
            <a:ext cx="6667507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buClr>
                <a:srgbClr val="873624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+mj-cs"/>
              </a:rPr>
              <a:t>Blood pressure</a:t>
            </a:r>
          </a:p>
          <a:p>
            <a:pPr lvl="0" algn="ctr">
              <a:spcAft>
                <a:spcPts val="600"/>
              </a:spcAft>
              <a:buClr>
                <a:srgbClr val="873624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+mj-cs"/>
              </a:rPr>
              <a:t>And pulse  </a:t>
            </a:r>
          </a:p>
          <a:p>
            <a:pPr lvl="0" algn="ctr">
              <a:spcAft>
                <a:spcPts val="600"/>
              </a:spcAft>
              <a:buClr>
                <a:srgbClr val="873624"/>
              </a:buClr>
            </a:pPr>
            <a:r>
              <a:rPr lang="en-US" sz="32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ook Antiqua"/>
                <a:cs typeface="+mj-cs"/>
              </a:rPr>
              <a:t>(practice)</a:t>
            </a:r>
            <a:endParaRPr lang="en-US" sz="3200" b="1" dirty="0">
              <a:solidFill>
                <a:prstClr val="black">
                  <a:lumMod val="85000"/>
                  <a:lumOff val="15000"/>
                </a:prstClr>
              </a:solidFill>
              <a:latin typeface="Book Antiqu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cs typeface="+mj-cs"/>
              </a:rPr>
              <a:t>Lecture 4</a:t>
            </a:r>
            <a:endParaRPr lang="en-US" sz="3200" b="1" dirty="0">
              <a:cs typeface="+mj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F240524-FD1C-4D7A-81C5-EC549C440BAE}"/>
              </a:ext>
            </a:extLst>
          </p:cNvPr>
          <p:cNvGrpSpPr/>
          <p:nvPr/>
        </p:nvGrpSpPr>
        <p:grpSpPr>
          <a:xfrm>
            <a:off x="185529" y="6405382"/>
            <a:ext cx="11633938" cy="369332"/>
            <a:chOff x="185529" y="6405382"/>
            <a:chExt cx="11633938" cy="36933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BA06214-1B13-4837-BBC6-F80A38D6FFEB}"/>
                </a:ext>
              </a:extLst>
            </p:cNvPr>
            <p:cNvCxnSpPr/>
            <p:nvPr/>
          </p:nvCxnSpPr>
          <p:spPr>
            <a:xfrm flipH="1">
              <a:off x="304800" y="6412317"/>
              <a:ext cx="11514667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BBFDE99E-14D5-4903-9CE7-4F43A9CB7AB8}"/>
                </a:ext>
              </a:extLst>
            </p:cNvPr>
            <p:cNvSpPr/>
            <p:nvPr/>
          </p:nvSpPr>
          <p:spPr>
            <a:xfrm>
              <a:off x="185529" y="6405382"/>
              <a:ext cx="79084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GB" dirty="0" smtClean="0"/>
                <a:t>University of </a:t>
              </a:r>
              <a:r>
                <a:rPr lang="en-GB" dirty="0" err="1" smtClean="0"/>
                <a:t>Basrah</a:t>
              </a:r>
              <a:r>
                <a:rPr lang="en-GB" dirty="0" smtClean="0"/>
                <a:t> –</a:t>
              </a:r>
              <a:r>
                <a:rPr lang="en-US" dirty="0" smtClean="0"/>
                <a:t>College of Nursing </a:t>
              </a:r>
              <a:r>
                <a:rPr lang="en-GB" dirty="0" smtClean="0"/>
                <a:t>– Fundamentals of Nursing Department </a:t>
              </a:r>
              <a:endParaRPr lang="en-GB" dirty="0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619569C-F51C-4D5F-9554-C9384EBEA533}"/>
              </a:ext>
            </a:extLst>
          </p:cNvPr>
          <p:cNvSpPr/>
          <p:nvPr/>
        </p:nvSpPr>
        <p:spPr>
          <a:xfrm>
            <a:off x="495517" y="1844516"/>
            <a:ext cx="4527057" cy="3942821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76" y="195296"/>
            <a:ext cx="1659432" cy="112878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" y="1844517"/>
            <a:ext cx="4527057" cy="3942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832610" y="974395"/>
            <a:ext cx="10676964" cy="634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Perform hand hygiene.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With client sitting or lying position client’s forearm supported if needed at heart level, with palm turned up. If sitting</a:t>
            </a: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client should be instructed to keep feet flat on floor without legs crossed.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Exposure upper arm fully by removing constricting clothing.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Palpate brachial artery, position cuff ( 2.5 cm) above site of brachial pulsation.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Position manometer vertically at eye level.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Measured BP by: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Place stethoscope earpieces in ears and be sure sounds are clear 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lphaUcPeriod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Place diaphragm of stethoscope over brachial artery.</a:t>
            </a:r>
            <a:endParaRPr lang="en-US" sz="2400" b="1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 smtClean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US" sz="24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7232" y="287484"/>
            <a:ext cx="4286040" cy="59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  <a:latin typeface="Baskerville Old Face" pitchFamily="18" charset="0"/>
              </a:rPr>
              <a:t>Implementation </a:t>
            </a:r>
            <a:endParaRPr lang="ar-IQ" sz="2800" b="1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766483" y="840514"/>
            <a:ext cx="11052984" cy="5662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C. Close valve of pressure bulb clock wise until tight. Quickly inflate cuff to 30 mmHg above client’s usual systolic pressure.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D. Slowly release pressure bulb valve and note point on monometer when first clear sound is heard ( systolic pressure).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E. Continue to deflate cuff gradually, noting point at which sound disappears ( diastolic pressure)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7. Remove cuff from client’s arm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8. Assist client in returning to comfortable position and cover upper arm.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9. Perform hand hygiene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latin typeface="Times New Roman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12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133" y="644770"/>
            <a:ext cx="5757333" cy="52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44770"/>
            <a:ext cx="5205045" cy="528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360204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402886" y="294713"/>
            <a:ext cx="6602506" cy="6289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solidFill>
                  <a:prstClr val="black"/>
                </a:solidFill>
                <a:latin typeface="Baskerville Old Face" pitchFamily="18" charset="0"/>
                <a:ea typeface="+mj-ea"/>
                <a:cs typeface="+mj-cs"/>
              </a:rPr>
              <a:t>Assessing Radial pulse</a:t>
            </a:r>
          </a:p>
        </p:txBody>
      </p:sp>
      <p:sp>
        <p:nvSpPr>
          <p:cNvPr id="6" name="Rectangle 5"/>
          <p:cNvSpPr/>
          <p:nvPr/>
        </p:nvSpPr>
        <p:spPr>
          <a:xfrm>
            <a:off x="712692" y="1223682"/>
            <a:ext cx="1082281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1"/>
                </a:solidFill>
                <a:latin typeface="Baskerville Old Face" pitchFamily="18" charset="0"/>
              </a:rPr>
              <a:t>Radial pulse </a:t>
            </a:r>
            <a:r>
              <a:rPr lang="en-US" sz="2400" b="1" dirty="0" smtClean="0">
                <a:solidFill>
                  <a:schemeClr val="accent1"/>
                </a:solidFill>
                <a:latin typeface="Baskerville Old Face" pitchFamily="18" charset="0"/>
              </a:rPr>
              <a:t>: </a:t>
            </a:r>
            <a:r>
              <a:rPr lang="en-US" sz="2400" dirty="0" smtClean="0">
                <a:latin typeface="Baskerville Old Face" pitchFamily="18" charset="0"/>
              </a:rPr>
              <a:t>The </a:t>
            </a:r>
            <a:r>
              <a:rPr lang="en-US" sz="2400" dirty="0">
                <a:latin typeface="Baskerville Old Face" pitchFamily="18" charset="0"/>
              </a:rPr>
              <a:t>ejection of blood from the heart distends the walls of the </a:t>
            </a:r>
            <a:r>
              <a:rPr lang="en-US" sz="2400" dirty="0" smtClean="0">
                <a:latin typeface="Baskerville Old Face" pitchFamily="18" charset="0"/>
              </a:rPr>
              <a:t>aorta.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Because of the force of the blood exiting the heart, aortic  distention creates  a  pulse wave that travels rapidly to ward the extremities. </a:t>
            </a:r>
            <a:endParaRPr lang="en-US" sz="2400" dirty="0" smtClean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When the pulse wave reaches a peripheral artery, it can be felt by palpating the artery lightly against underlying bone or muscle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pulse is the palpable bounding of the blood flow.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2551419" y="657243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161609" y="1480995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1609" y="745953"/>
            <a:ext cx="1002220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number of pulsing sensations occurring in 1 minute is the pulse rate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Pulse rate , rhythm , and strength indirectly evaluate the heart’s cardiac output </a:t>
            </a:r>
            <a:r>
              <a:rPr lang="en-US" sz="2400" dirty="0" smtClean="0">
                <a:latin typeface="Baskerville Old Face" pitchFamily="18" charset="0"/>
              </a:rPr>
              <a:t>(CO).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An abnormally slow, rapid, or irregular pulse may indicate the heart’s inability to deliver an adequate cardiac output; a pulse deficit may be present.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strength or amplitude of a pulse reflects the volume of blood ejected against the arterial wall with each heart contraction, also called stroke volume </a:t>
            </a:r>
            <a:r>
              <a:rPr lang="en-US" sz="2400" dirty="0" smtClean="0">
                <a:latin typeface="Baskerville Old Face" pitchFamily="18" charset="0"/>
              </a:rPr>
              <a:t>(SV).</a:t>
            </a:r>
            <a:endParaRPr lang="en-US" sz="24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799" y="521513"/>
            <a:ext cx="112658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If the heart’s stroke volume decreases, the pulse often becomes weak and difficult to palpate.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In contrast, a full bounding pulse is an indication of increased stroke volume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radial artery pulse is the most common peripheral site for pulse rate assessment.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The carotid artery site is also commonly used when the radial pulse is weak or difficult to palpate.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Other peripheral pulses are assessed when a complete physical is conducted or when the radial artery is not available for assessment because of (surgery, trauma, or impaired blood flow. 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920867" y="1370144"/>
            <a:ext cx="10898600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58353" y="284348"/>
            <a:ext cx="5254918" cy="52322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Baskerville Old Face" pitchFamily="18" charset="0"/>
                <a:cs typeface="Arial" pitchFamily="34" charset="0"/>
              </a:rPr>
              <a:t>Pulse Sites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946738"/>
              </p:ext>
            </p:extLst>
          </p:nvPr>
        </p:nvGraphicFramePr>
        <p:xfrm>
          <a:off x="1101969" y="976221"/>
          <a:ext cx="10351476" cy="5167128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450492"/>
                <a:gridCol w="3450492"/>
                <a:gridCol w="3450492"/>
              </a:tblGrid>
              <a:tr h="595128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Rationale for Selection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Location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Site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95128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Baskerville Old Face" pitchFamily="18" charset="0"/>
                        </a:rPr>
                        <a:t>Easily accessible site to assess pulse in children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Baskerville Old Face" pitchFamily="18" charset="0"/>
                        </a:rPr>
                        <a:t>Over temporal bone of head, above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and lateral to the eyebrow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>
                          <a:latin typeface="Baskerville Old Face" pitchFamily="18" charset="0"/>
                        </a:rPr>
                        <a:t>1-Temporal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95128"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Easily accessible site to assess character</a:t>
                      </a:r>
                      <a:r>
                        <a:rPr lang="en-US" sz="1800" baseline="0" dirty="0" smtClean="0">
                          <a:latin typeface="Baskerville Old Face" pitchFamily="18" charset="0"/>
                        </a:rPr>
                        <a:t> of peripheral pulse, used during physiological shock or cardiac arrest when other </a:t>
                      </a:r>
                      <a:r>
                        <a:rPr lang="en-US" sz="1800" baseline="0" dirty="0" err="1" smtClean="0">
                          <a:latin typeface="Baskerville Old Face" pitchFamily="18" charset="0"/>
                        </a:rPr>
                        <a:t>sities</a:t>
                      </a:r>
                      <a:r>
                        <a:rPr lang="en-US" sz="1800" baseline="0" dirty="0" smtClean="0">
                          <a:latin typeface="Baskerville Old Face" pitchFamily="18" charset="0"/>
                        </a:rPr>
                        <a:t> are not palpable 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Along medial edge of </a:t>
                      </a:r>
                      <a:r>
                        <a:rPr lang="en-US" sz="1800" dirty="0" err="1" smtClean="0">
                          <a:latin typeface="Baskerville Old Face" pitchFamily="18" charset="0"/>
                        </a:rPr>
                        <a:t>sternocleidomastoid</a:t>
                      </a:r>
                      <a:r>
                        <a:rPr lang="en-US" sz="1800" dirty="0" smtClean="0">
                          <a:latin typeface="Baskerville Old Face" pitchFamily="18" charset="0"/>
                        </a:rPr>
                        <a:t> muscle in the neck.</a:t>
                      </a:r>
                      <a:r>
                        <a:rPr lang="en-US" sz="1800" baseline="0" dirty="0" smtClean="0">
                          <a:latin typeface="Baskerville Old Face" pitchFamily="18" charset="0"/>
                        </a:rPr>
                        <a:t> </a:t>
                      </a:r>
                      <a:endParaRPr lang="ar-IQ" sz="1800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2- Carotid</a:t>
                      </a:r>
                      <a:endParaRPr lang="ar-IQ" sz="1800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95128">
                <a:tc>
                  <a:txBody>
                    <a:bodyPr/>
                    <a:lstStyle/>
                    <a:p>
                      <a:pPr algn="l" rtl="1"/>
                      <a:r>
                        <a:rPr lang="ar-IQ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Site for auscultation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of heart sounds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Fourth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to fifth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intercostal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space at left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midclavicular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line</a:t>
                      </a:r>
                      <a:endParaRPr lang="ar-IQ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3- Apical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9512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ausculate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upper extremity blood pressure, assesses status of circulation to lower arm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Groove between biceps and triceps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muscle at the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antecubital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fossa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4- Brachial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95128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 Common site to assess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character of peripheral pulse, assesses status of circulation to hand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Radial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or thumb side of forearm at the wrist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5- Radial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17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18482"/>
              </p:ext>
            </p:extLst>
          </p:nvPr>
        </p:nvGraphicFramePr>
        <p:xfrm>
          <a:off x="884673" y="350526"/>
          <a:ext cx="10838403" cy="57783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612801"/>
                <a:gridCol w="3612801"/>
                <a:gridCol w="3612801"/>
              </a:tblGrid>
              <a:tr h="828820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Rationale for Selection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Location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Site</a:t>
                      </a:r>
                      <a:endParaRPr lang="ar-IQ" sz="2000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86197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assess status of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circulation to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ulnar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side of hand,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usedto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perform Allen’s test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>
                          <a:latin typeface="Baskerville Old Face" pitchFamily="18" charset="0"/>
                        </a:rPr>
                        <a:t>Ulnar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side of forearm at the wrist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6- </a:t>
                      </a:r>
                      <a:r>
                        <a:rPr lang="en-US" sz="1800" dirty="0" err="1" smtClean="0">
                          <a:latin typeface="Baskerville Old Face" pitchFamily="18" charset="0"/>
                        </a:rPr>
                        <a:t>Ulnar</a:t>
                      </a:r>
                      <a:r>
                        <a:rPr lang="en-US" sz="1800" dirty="0" smtClean="0">
                          <a:latin typeface="Baskerville Old Face" pitchFamily="18" charset="0"/>
                        </a:rPr>
                        <a:t> 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1379157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assess character of pulse during physiological shock or cardiac arrest when other pulses are not palpable , assess status of circulation to the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lge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Below the inguinal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ligment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 , midway between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symphysis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 pubis and anterior superior iliac spine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Baskerville Old Face" pitchFamily="18" charset="0"/>
                        </a:rPr>
                        <a:t>7- Femoral</a:t>
                      </a:r>
                    </a:p>
                  </a:txBody>
                  <a:tcPr/>
                </a:tc>
              </a:tr>
              <a:tr h="861973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ausculate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 lower extremity blood pressure, assesses status of circulation to the lower leg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Behind the knee in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popliteal</a:t>
                      </a:r>
                      <a:r>
                        <a:rPr lang="en-US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Baskerville Old Face" pitchFamily="18" charset="0"/>
                        </a:rPr>
                        <a:t>fossa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8- </a:t>
                      </a:r>
                      <a:r>
                        <a:rPr lang="en-US" sz="1800" dirty="0" err="1" smtClean="0">
                          <a:latin typeface="Baskerville Old Face" pitchFamily="18" charset="0"/>
                        </a:rPr>
                        <a:t>Popliteal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8288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assess status of circulation to the foot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Inner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side of each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ankle,below</a:t>
                      </a:r>
                      <a:r>
                        <a:rPr lang="en-US" baseline="0" dirty="0" smtClean="0">
                          <a:latin typeface="Baskerville Old Face" pitchFamily="18" charset="0"/>
                        </a:rPr>
                        <a:t> medial </a:t>
                      </a:r>
                      <a:r>
                        <a:rPr lang="en-US" baseline="0" dirty="0" err="1" smtClean="0">
                          <a:latin typeface="Baskerville Old Face" pitchFamily="18" charset="0"/>
                        </a:rPr>
                        <a:t>malleolus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sz="1800" dirty="0" smtClean="0">
                          <a:latin typeface="Baskerville Old Face" pitchFamily="18" charset="0"/>
                        </a:rPr>
                        <a:t>Posterior </a:t>
                      </a:r>
                      <a:r>
                        <a:rPr lang="en-US" sz="1800" dirty="0" err="1" smtClean="0">
                          <a:latin typeface="Baskerville Old Face" pitchFamily="18" charset="0"/>
                        </a:rPr>
                        <a:t>tibial</a:t>
                      </a:r>
                      <a:r>
                        <a:rPr lang="ar-IQ" sz="180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Baskerville Old Face" pitchFamily="18" charset="0"/>
                        </a:rPr>
                        <a:t>9-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828820"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Site used to assess status of circulation to the foot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smtClean="0">
                          <a:latin typeface="Baskerville Old Face" pitchFamily="18" charset="0"/>
                        </a:rPr>
                        <a:t>Along top of foot between extension tendons of great and first toe</a:t>
                      </a:r>
                      <a:endParaRPr lang="ar-IQ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err="1" smtClean="0">
                          <a:latin typeface="Baskerville Old Face" pitchFamily="18" charset="0"/>
                        </a:rPr>
                        <a:t>pedis</a:t>
                      </a:r>
                      <a:r>
                        <a:rPr lang="ar-IQ" sz="1800" baseline="0" dirty="0" smtClean="0">
                          <a:latin typeface="Baskerville Old Face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Baskerville Old Face" pitchFamily="18" charset="0"/>
                        </a:rPr>
                        <a:t>10- </a:t>
                      </a:r>
                      <a:r>
                        <a:rPr lang="en-US" sz="1800" dirty="0" err="1" smtClean="0">
                          <a:latin typeface="Baskerville Old Face" pitchFamily="18" charset="0"/>
                        </a:rPr>
                        <a:t>Dorsalis</a:t>
                      </a:r>
                      <a:endParaRPr lang="en-US" sz="1800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18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462573"/>
            <a:ext cx="4992687" cy="5438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53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19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2389" y="345049"/>
            <a:ext cx="295065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askerville Old Face" pitchFamily="18" charset="0"/>
              </a:rPr>
              <a:t>Equipment</a:t>
            </a:r>
            <a:endParaRPr lang="ar-IQ" sz="2800" b="1" dirty="0"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7801" y="1109667"/>
            <a:ext cx="7842738" cy="1145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1-wrist </a:t>
            </a:r>
            <a:r>
              <a:rPr lang="en-US" sz="2400" dirty="0">
                <a:latin typeface="Baskerville Old Face" pitchFamily="18" charset="0"/>
              </a:rPr>
              <a:t>watch second hand or digital display.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2-pen, pencil, vital sign flow sheet or record form.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23795" y="1318431"/>
            <a:ext cx="10276676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Times New Roman"/>
                <a:ea typeface="Calibri"/>
                <a:cs typeface="Arial"/>
              </a:rPr>
              <a:t>Blood pressure: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is the force exerted by the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blood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against the vessel walls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b="1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 </a:t>
            </a:r>
            <a:r>
              <a:rPr lang="en-US" sz="2400" b="1" u="sng" dirty="0">
                <a:solidFill>
                  <a:schemeClr val="accent1"/>
                </a:solidFill>
                <a:latin typeface="Times New Roman"/>
                <a:ea typeface="Calibri"/>
                <a:cs typeface="Arial"/>
              </a:rPr>
              <a:t>Systolic blood pressure: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the peak pressure occurs when the heart’s ventricular contraction, or systole, forces blood under high pressure into the aorta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Times New Roman"/>
                <a:ea typeface="Calibri"/>
                <a:cs typeface="Arial"/>
              </a:rPr>
              <a:t>Diastolic blood pressure: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 when the ventricles relax,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the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blood remaining in the arteries exerts a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minimum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or diastolic pressure. diastolic pressure  is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the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minimal pressure exerted against the arterial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wall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at all times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.</a:t>
            </a:r>
            <a:endParaRPr lang="en-US" sz="2400" b="1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99170" y="443875"/>
            <a:ext cx="3919416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latin typeface="Baskerville Old Face" pitchFamily="18" charset="0"/>
                <a:ea typeface="Calibri"/>
                <a:cs typeface="+mj-cs"/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383365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20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784272" y="180727"/>
            <a:ext cx="3428999" cy="517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78815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Nursing diagnosis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554" y="937846"/>
            <a:ext cx="8405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Baskerville Old Face" pitchFamily="18" charset="0"/>
              </a:rPr>
              <a:t>Activity intolerance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 </a:t>
            </a:r>
            <a:r>
              <a:rPr lang="en-US" sz="2400" dirty="0">
                <a:latin typeface="Baskerville Old Face" pitchFamily="18" charset="0"/>
              </a:rPr>
              <a:t>Decreased cardiac output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Deficient </a:t>
            </a:r>
            <a:r>
              <a:rPr lang="en-US" sz="2400" dirty="0">
                <a:latin typeface="Baskerville Old Face" pitchFamily="18" charset="0"/>
              </a:rPr>
              <a:t>fluid volume </a:t>
            </a:r>
            <a:endParaRPr lang="en-US" sz="2400" dirty="0" smtClean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Baskerville Old Face" pitchFamily="18" charset="0"/>
              </a:rPr>
              <a:t>Ineffective </a:t>
            </a:r>
            <a:r>
              <a:rPr lang="en-US" sz="2400" dirty="0">
                <a:latin typeface="Baskerville Old Face" pitchFamily="18" charset="0"/>
              </a:rPr>
              <a:t>peripheral tissue perfusion</a:t>
            </a:r>
            <a:endParaRPr lang="ar-IQ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645459" y="1346730"/>
            <a:ext cx="105550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 1.Perform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hand hygiene. 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 2. If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necessary, draw curtain around bed and/or close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door.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 3. Assist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patient with assuming a supine or sitting position. </a:t>
            </a:r>
            <a:endParaRPr lang="en-US" sz="2400" dirty="0" smtClean="0">
              <a:solidFill>
                <a:srgbClr val="3E3D2D"/>
              </a:solidFill>
              <a:latin typeface="Baskerville Old Face" pitchFamily="18" charset="0"/>
              <a:cs typeface="Tahoma"/>
            </a:endParaRP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 4. If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patient is supine, place his or her forearm straight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alongside or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across lower chest or upper abdomen with wrist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extended straight .If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sitting, bend patient’s elbow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90 degrees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and support lower arm on chair or on nurse’s arm.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Place tips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of first two or middle three fingers of hand over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groove along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radial or thumb side of patient’s inner wrist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.Slightly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extend or flex wrist with palm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down until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you note strongest pulse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.</a:t>
            </a:r>
          </a:p>
          <a:p>
            <a:pPr marL="68580"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5. Lightly compress against radius, obliterate pulse initially, </a:t>
            </a:r>
            <a:r>
              <a:rPr lang="en-US" sz="2400" dirty="0" smtClean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and relax </a:t>
            </a:r>
            <a:r>
              <a:rPr lang="en-US" sz="2400" dirty="0">
                <a:solidFill>
                  <a:srgbClr val="3E3D2D"/>
                </a:solidFill>
                <a:latin typeface="Baskerville Old Face" pitchFamily="18" charset="0"/>
                <a:cs typeface="Tahoma"/>
              </a:rPr>
              <a:t>pressure so pulse becomes easily palpable.</a:t>
            </a:r>
            <a:endParaRPr lang="ar-IQ" sz="2400" dirty="0">
              <a:solidFill>
                <a:srgbClr val="3E3D2D"/>
              </a:solidFill>
              <a:latin typeface="Baskerville Old Face" pitchFamily="18" charset="0"/>
              <a:cs typeface="Tahom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23795" y="1159905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570040" y="291092"/>
            <a:ext cx="3281081" cy="5878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677545" algn="l"/>
              </a:tabLst>
            </a:pPr>
            <a:r>
              <a:rPr lang="en-US" sz="2800" b="1" dirty="0" smtClean="0">
                <a:latin typeface="Times New Roman"/>
                <a:ea typeface="Calibri"/>
                <a:cs typeface="Arial"/>
              </a:rPr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22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4800" y="214774"/>
            <a:ext cx="11514667" cy="607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6. Determine strength of pulse. Note whether thrust of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vessel against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fingertips is bounding (4+); full increased, strong (3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+); expected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(2+); barely palpable, diminished (1+); or absent,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not palpable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(0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).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7. After palpating a regular pulse, look at watch second hand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and begin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to count rate. Count the first beat after the second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hand hits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the number on the dial; count as one, then two, and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so on.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8. If pulse is regular, count rate for 30 seconds and multiply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total by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2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9. If pulse is irregular, count rate for a full 60 seconds. 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Assess frequency </a:t>
            </a:r>
            <a:r>
              <a:rPr lang="en-US" sz="2400" dirty="0">
                <a:latin typeface="Times New Roman"/>
                <a:ea typeface="Calibri"/>
                <a:cs typeface="Arial"/>
              </a:rPr>
              <a:t>and pattern of irregularity</a:t>
            </a:r>
            <a:r>
              <a:rPr lang="en-US" sz="2400" dirty="0" smtClean="0">
                <a:latin typeface="Times New Roman"/>
                <a:ea typeface="Calibri"/>
                <a:cs typeface="Arial"/>
              </a:rPr>
              <a:t>.</a:t>
            </a:r>
          </a:p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n-US" sz="2400" dirty="0">
                <a:latin typeface="Times New Roman"/>
                <a:ea typeface="Calibri"/>
                <a:cs typeface="Arial"/>
              </a:rPr>
              <a:t>10. Perform hand hygiene.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/>
              <a:t>University of </a:t>
            </a:r>
            <a:r>
              <a:rPr lang="en-GB" dirty="0" err="1" smtClean="0"/>
              <a:t>Basrah</a:t>
            </a:r>
            <a:r>
              <a:rPr lang="en-GB" dirty="0" smtClean="0"/>
              <a:t>-College of Nursing– </a:t>
            </a:r>
            <a:r>
              <a:rPr lang="en-US" dirty="0" smtClean="0"/>
              <a:t>Fundamentals of Nursing Department</a:t>
            </a: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3818965" y="280932"/>
            <a:ext cx="4908176" cy="7425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Assessing Apical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pulse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02E2C65-E0F3-45BB-8F88-CFC719A32B9F}"/>
              </a:ext>
            </a:extLst>
          </p:cNvPr>
          <p:cNvSpPr/>
          <p:nvPr/>
        </p:nvSpPr>
        <p:spPr>
          <a:xfrm>
            <a:off x="9925878" y="6227212"/>
            <a:ext cx="1921917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70647" y="1347863"/>
            <a:ext cx="11013141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123" y="1347863"/>
            <a:ext cx="1185203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The apical pulse rate is the assessment of the number and </a:t>
            </a:r>
            <a:r>
              <a:rPr lang="en-US" sz="2400" dirty="0" smtClean="0">
                <a:latin typeface="Baskerville Old Face" pitchFamily="18" charset="0"/>
              </a:rPr>
              <a:t>quality of </a:t>
            </a:r>
            <a:r>
              <a:rPr lang="en-US" sz="2400" dirty="0">
                <a:latin typeface="Baskerville Old Face" pitchFamily="18" charset="0"/>
              </a:rPr>
              <a:t>apical sounds in 1 minute.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Each apical pulse is the combination of two sounds, S1 and S2</a:t>
            </a:r>
            <a:r>
              <a:rPr lang="en-US" sz="2400" dirty="0" smtClean="0">
                <a:latin typeface="Baskerville Old Face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S1 is the sound of the tricuspid and mitral valves closing at the end of ventricular filling, just before systolic contraction beings</a:t>
            </a:r>
            <a:r>
              <a:rPr lang="en-US" sz="2400" dirty="0" smtClean="0">
                <a:latin typeface="Baskerville Old Face" pitchFamily="18" charset="0"/>
              </a:rPr>
              <a:t>.</a:t>
            </a:r>
            <a:endParaRPr lang="en-US" sz="2400" dirty="0">
              <a:latin typeface="Baskerville Old Face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latin typeface="Baskerville Old Face" pitchFamily="18" charset="0"/>
              </a:rPr>
              <a:t>S2 is the sound of the pulmonic and aortic valves closing at the end of the systolic contraction.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843148" y="215772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83742" y="21055"/>
            <a:ext cx="438374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skerville Old Face" pitchFamily="18" charset="0"/>
              </a:rPr>
              <a:t>Equipment</a:t>
            </a:r>
            <a:endParaRPr lang="ar-IQ" sz="3200" b="1" dirty="0"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1662" y="1125416"/>
            <a:ext cx="8452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1-Stethoscope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2-wrist watch with second hand or digital display.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3-pen,pencil, vital sign flow sheet or record form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4-Alcohol swab.</a:t>
            </a:r>
          </a:p>
        </p:txBody>
      </p:sp>
    </p:spTree>
    <p:extLst>
      <p:ext uri="{BB962C8B-B14F-4D97-AF65-F5344CB8AC3E}">
        <p14:creationId xmlns:p14="http://schemas.microsoft.com/office/powerpoint/2010/main" val="1099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59035" y="105685"/>
            <a:ext cx="440087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skerville Old Face" pitchFamily="18" charset="0"/>
              </a:rPr>
              <a:t> Implementation</a:t>
            </a:r>
            <a:endParaRPr lang="ar-IQ" sz="3200" b="1" dirty="0">
              <a:latin typeface="Baskerville Old Face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7845" y="914400"/>
            <a:ext cx="1039836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Baskerville Old Face" pitchFamily="18" charset="0"/>
              </a:rPr>
              <a:t>Perform hand hygiene.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Baskerville Old Face" pitchFamily="18" charset="0"/>
              </a:rPr>
              <a:t>If </a:t>
            </a:r>
            <a:r>
              <a:rPr lang="en-US" sz="2000" dirty="0">
                <a:latin typeface="Baskerville Old Face" pitchFamily="18" charset="0"/>
              </a:rPr>
              <a:t>necessary, draw curtain around bed and/or close door. </a:t>
            </a:r>
            <a:endParaRPr lang="en-US" sz="2000" dirty="0" smtClean="0">
              <a:latin typeface="Baskerville Old Face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>
                <a:latin typeface="Baskerville Old Face" pitchFamily="18" charset="0"/>
              </a:rPr>
              <a:t>Assist </a:t>
            </a:r>
            <a:r>
              <a:rPr lang="en-US" sz="2000" dirty="0">
                <a:latin typeface="Baskerville Old Face" pitchFamily="18" charset="0"/>
              </a:rPr>
              <a:t>patient to supine or sitting position. Move aside </a:t>
            </a:r>
            <a:r>
              <a:rPr lang="en-US" sz="2000" dirty="0" smtClean="0">
                <a:latin typeface="Baskerville Old Face" pitchFamily="18" charset="0"/>
              </a:rPr>
              <a:t>bed linen </a:t>
            </a:r>
            <a:r>
              <a:rPr lang="en-US" sz="2000" dirty="0">
                <a:latin typeface="Baskerville Old Face" pitchFamily="18" charset="0"/>
              </a:rPr>
              <a:t>and gown to expose sternum and left side of chest</a:t>
            </a:r>
            <a:r>
              <a:rPr lang="en-US" sz="2000" dirty="0" smtClean="0">
                <a:latin typeface="Baskerville Old Face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latin typeface="Baskerville Old Face" pitchFamily="18" charset="0"/>
              </a:rPr>
              <a:t>Locate anatomic landmarks to identify point of </a:t>
            </a:r>
            <a:r>
              <a:rPr lang="en-US" sz="2000" dirty="0" smtClean="0">
                <a:latin typeface="Baskerville Old Face" pitchFamily="18" charset="0"/>
              </a:rPr>
              <a:t>maximal impulse </a:t>
            </a:r>
            <a:r>
              <a:rPr lang="en-US" sz="2000" dirty="0">
                <a:latin typeface="Baskerville Old Face" pitchFamily="18" charset="0"/>
              </a:rPr>
              <a:t>(PMI), also called apical </a:t>
            </a:r>
            <a:r>
              <a:rPr lang="en-US" sz="2000" dirty="0" smtClean="0">
                <a:latin typeface="Baskerville Old Face" pitchFamily="18" charset="0"/>
              </a:rPr>
              <a:t>impulse. The heart </a:t>
            </a:r>
            <a:r>
              <a:rPr lang="en-US" sz="2000" dirty="0">
                <a:latin typeface="Baskerville Old Face" pitchFamily="18" charset="0"/>
              </a:rPr>
              <a:t>is located behind and to left of sternum with base at </a:t>
            </a:r>
            <a:r>
              <a:rPr lang="en-US" sz="2000" dirty="0" smtClean="0">
                <a:latin typeface="Baskerville Old Face" pitchFamily="18" charset="0"/>
              </a:rPr>
              <a:t>top and </a:t>
            </a:r>
            <a:r>
              <a:rPr lang="en-US" sz="2000" dirty="0">
                <a:latin typeface="Baskerville Old Face" pitchFamily="18" charset="0"/>
              </a:rPr>
              <a:t>apex at bottom. Find angle of Louis just below </a:t>
            </a:r>
            <a:r>
              <a:rPr lang="en-US" sz="2000" dirty="0" smtClean="0">
                <a:latin typeface="Baskerville Old Face" pitchFamily="18" charset="0"/>
              </a:rPr>
              <a:t>suprasternal notch </a:t>
            </a:r>
            <a:r>
              <a:rPr lang="en-US" sz="2000" dirty="0">
                <a:latin typeface="Baskerville Old Face" pitchFamily="18" charset="0"/>
              </a:rPr>
              <a:t>between sternal body and manubrium; it feels like </a:t>
            </a:r>
            <a:r>
              <a:rPr lang="en-US" sz="2000" dirty="0" smtClean="0">
                <a:latin typeface="Baskerville Old Face" pitchFamily="18" charset="0"/>
              </a:rPr>
              <a:t>a bony prominence. </a:t>
            </a:r>
            <a:r>
              <a:rPr lang="en-US" sz="2000" dirty="0">
                <a:latin typeface="Baskerville Old Face" pitchFamily="18" charset="0"/>
              </a:rPr>
              <a:t>Slip fingers down </a:t>
            </a:r>
            <a:r>
              <a:rPr lang="en-US" sz="2000" dirty="0" smtClean="0">
                <a:latin typeface="Baskerville Old Face" pitchFamily="18" charset="0"/>
              </a:rPr>
              <a:t>each side </a:t>
            </a:r>
            <a:r>
              <a:rPr lang="en-US" sz="2000" dirty="0">
                <a:latin typeface="Baskerville Old Face" pitchFamily="18" charset="0"/>
              </a:rPr>
              <a:t>of angle to find second intercostal space (ICS</a:t>
            </a:r>
            <a:r>
              <a:rPr lang="en-US" sz="2000" dirty="0" smtClean="0">
                <a:latin typeface="Baskerville Old Face" pitchFamily="18" charset="0"/>
              </a:rPr>
              <a:t>). </a:t>
            </a:r>
            <a:r>
              <a:rPr lang="en-US" sz="2000" dirty="0">
                <a:latin typeface="Baskerville Old Face" pitchFamily="18" charset="0"/>
              </a:rPr>
              <a:t>Carefully move fingers down left side of </a:t>
            </a:r>
            <a:r>
              <a:rPr lang="en-US" sz="2000" dirty="0" smtClean="0">
                <a:latin typeface="Baskerville Old Face" pitchFamily="18" charset="0"/>
              </a:rPr>
              <a:t>sternum to </a:t>
            </a:r>
            <a:r>
              <a:rPr lang="en-US" sz="2000" dirty="0">
                <a:latin typeface="Baskerville Old Face" pitchFamily="18" charset="0"/>
              </a:rPr>
              <a:t>fifth ICS and laterally to left </a:t>
            </a:r>
            <a:r>
              <a:rPr lang="en-US" sz="2000" dirty="0" err="1">
                <a:latin typeface="Baskerville Old Face" pitchFamily="18" charset="0"/>
              </a:rPr>
              <a:t>midclavicular</a:t>
            </a:r>
            <a:r>
              <a:rPr lang="en-US" sz="2000" dirty="0">
                <a:latin typeface="Baskerville Old Face" pitchFamily="18" charset="0"/>
              </a:rPr>
              <a:t> line (MCL</a:t>
            </a:r>
            <a:r>
              <a:rPr lang="en-US" sz="2000" dirty="0" smtClean="0">
                <a:latin typeface="Baskerville Old Face" pitchFamily="18" charset="0"/>
              </a:rPr>
              <a:t>). </a:t>
            </a:r>
            <a:r>
              <a:rPr lang="en-US" sz="2000" dirty="0">
                <a:latin typeface="Baskerville Old Face" pitchFamily="18" charset="0"/>
              </a:rPr>
              <a:t>A light tap felt within area 1 to </a:t>
            </a:r>
            <a:r>
              <a:rPr lang="en-US" sz="2000" dirty="0" smtClean="0">
                <a:latin typeface="Baskerville Old Face" pitchFamily="18" charset="0"/>
              </a:rPr>
              <a:t>2.5cm of </a:t>
            </a:r>
            <a:r>
              <a:rPr lang="en-US" sz="2000" dirty="0">
                <a:latin typeface="Baskerville Old Face" pitchFamily="18" charset="0"/>
              </a:rPr>
              <a:t>PMI is reflected from apex of </a:t>
            </a:r>
            <a:r>
              <a:rPr lang="en-US" sz="2000" dirty="0" smtClean="0">
                <a:latin typeface="Baskerville Old Face" pitchFamily="18" charset="0"/>
              </a:rPr>
              <a:t>heart.</a:t>
            </a:r>
            <a:endParaRPr lang="ar-IQ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169893" y="1109667"/>
            <a:ext cx="10340789" cy="59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Baskerville Old Face" pitchFamily="18" charset="0"/>
              </a:rPr>
              <a:t> </a:t>
            </a:r>
            <a:endParaRPr lang="en-US" sz="2400" dirty="0">
              <a:solidFill>
                <a:prstClr val="black"/>
              </a:solidFill>
              <a:latin typeface="Baskerville Old Face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26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422031"/>
            <a:ext cx="4220307" cy="282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521924"/>
            <a:ext cx="4142786" cy="28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1" y="3352800"/>
            <a:ext cx="4220307" cy="276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3446585"/>
            <a:ext cx="4142785" cy="267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996462" y="879232"/>
            <a:ext cx="5451230" cy="132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0952" y="457200"/>
            <a:ext cx="1117556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Baskerville Old Face" pitchFamily="18" charset="0"/>
              </a:rPr>
              <a:t>5. Place </a:t>
            </a:r>
            <a:r>
              <a:rPr lang="en-US" sz="2000" dirty="0">
                <a:latin typeface="Baskerville Old Face" pitchFamily="18" charset="0"/>
              </a:rPr>
              <a:t>diaphragm of stethoscope over PMI at fifth ICS, at </a:t>
            </a:r>
            <a:r>
              <a:rPr lang="en-US" sz="2000" dirty="0" smtClean="0">
                <a:latin typeface="Baskerville Old Face" pitchFamily="18" charset="0"/>
              </a:rPr>
              <a:t>left MCL</a:t>
            </a:r>
            <a:r>
              <a:rPr lang="en-US" sz="2000" dirty="0">
                <a:latin typeface="Baskerville Old Face" pitchFamily="18" charset="0"/>
              </a:rPr>
              <a:t>, </a:t>
            </a:r>
            <a:r>
              <a:rPr lang="en-US" sz="2000" dirty="0" smtClean="0">
                <a:latin typeface="Baskerville Old Face" pitchFamily="18" charset="0"/>
              </a:rPr>
              <a:t>and auscultate </a:t>
            </a:r>
            <a:r>
              <a:rPr lang="en-US" sz="2000" dirty="0">
                <a:latin typeface="Baskerville Old Face" pitchFamily="18" charset="0"/>
              </a:rPr>
              <a:t>for normal S1 and S2 heart sounds (</a:t>
            </a:r>
            <a:r>
              <a:rPr lang="en-US" sz="2000" dirty="0" smtClean="0">
                <a:latin typeface="Baskerville Old Face" pitchFamily="18" charset="0"/>
              </a:rPr>
              <a:t>heard as </a:t>
            </a:r>
            <a:r>
              <a:rPr lang="en-US" sz="2000" dirty="0">
                <a:latin typeface="Baskerville Old Face" pitchFamily="18" charset="0"/>
              </a:rPr>
              <a:t>“</a:t>
            </a:r>
            <a:r>
              <a:rPr lang="en-US" sz="2000" dirty="0" err="1">
                <a:latin typeface="Baskerville Old Face" pitchFamily="18" charset="0"/>
              </a:rPr>
              <a:t>lub</a:t>
            </a:r>
            <a:r>
              <a:rPr lang="en-US" sz="2000" dirty="0">
                <a:latin typeface="Baskerville Old Face" pitchFamily="18" charset="0"/>
              </a:rPr>
              <a:t>-dub</a:t>
            </a:r>
            <a:r>
              <a:rPr lang="en-US" sz="2000" dirty="0" smtClean="0">
                <a:latin typeface="Baskerville Old Face" pitchFamily="18" charset="0"/>
              </a:rPr>
              <a:t>”).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6. If apical rate is regular, count for 30 seconds and </a:t>
            </a:r>
            <a:r>
              <a:rPr lang="en-US" sz="2000" dirty="0" smtClean="0">
                <a:latin typeface="Baskerville Old Face" pitchFamily="18" charset="0"/>
              </a:rPr>
              <a:t>multiply by </a:t>
            </a:r>
            <a:r>
              <a:rPr lang="en-US" sz="2000" dirty="0">
                <a:latin typeface="Baskerville Old Face" pitchFamily="18" charset="0"/>
              </a:rPr>
              <a:t>2</a:t>
            </a:r>
            <a:r>
              <a:rPr lang="en-US" sz="2000" dirty="0" smtClean="0">
                <a:latin typeface="Baskerville Old Face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7. If HR is irregular or patient is receiving </a:t>
            </a:r>
            <a:r>
              <a:rPr lang="en-US" sz="2000" dirty="0" smtClean="0">
                <a:latin typeface="Baskerville Old Face" pitchFamily="18" charset="0"/>
              </a:rPr>
              <a:t>cardiovascular medication</a:t>
            </a:r>
            <a:r>
              <a:rPr lang="en-US" sz="2000" dirty="0">
                <a:latin typeface="Baskerville Old Face" pitchFamily="18" charset="0"/>
              </a:rPr>
              <a:t>, count for a full 1 minute (</a:t>
            </a:r>
            <a:r>
              <a:rPr lang="en-US" sz="2000" dirty="0" smtClean="0">
                <a:latin typeface="Baskerville Old Face" pitchFamily="18" charset="0"/>
              </a:rPr>
              <a:t>60 seconds).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8. Replace patient’s gown and bed linen; help him or her </a:t>
            </a:r>
            <a:r>
              <a:rPr lang="en-US" sz="2000" dirty="0" smtClean="0">
                <a:latin typeface="Baskerville Old Face" pitchFamily="18" charset="0"/>
              </a:rPr>
              <a:t>return to </a:t>
            </a:r>
            <a:r>
              <a:rPr lang="en-US" sz="2000" dirty="0">
                <a:latin typeface="Baskerville Old Face" pitchFamily="18" charset="0"/>
              </a:rPr>
              <a:t>comfortable </a:t>
            </a:r>
            <a:r>
              <a:rPr lang="en-US" sz="2000" dirty="0" smtClean="0">
                <a:latin typeface="Baskerville Old Face" pitchFamily="18" charset="0"/>
              </a:rPr>
              <a:t>position.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Baskerville Old Face" pitchFamily="18" charset="0"/>
              </a:rPr>
              <a:t>9. Perform hand hygiene. </a:t>
            </a:r>
            <a:endParaRPr lang="en-US" sz="2000" dirty="0" smtClean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Baskerville Old Face" pitchFamily="18" charset="0"/>
              </a:rPr>
              <a:t>10. </a:t>
            </a:r>
            <a:r>
              <a:rPr lang="en-US" sz="2000" dirty="0">
                <a:latin typeface="Baskerville Old Face" pitchFamily="18" charset="0"/>
              </a:rPr>
              <a:t>Clean earpieces and diaphragm of stethoscope with </a:t>
            </a:r>
            <a:r>
              <a:rPr lang="en-US" sz="2000" dirty="0" smtClean="0">
                <a:latin typeface="Baskerville Old Face" pitchFamily="18" charset="0"/>
              </a:rPr>
              <a:t>alcohol swab </a:t>
            </a:r>
            <a:r>
              <a:rPr lang="en-US" sz="2000" dirty="0">
                <a:latin typeface="Baskerville Old Face" pitchFamily="18" charset="0"/>
              </a:rPr>
              <a:t>routinely after each use.</a:t>
            </a:r>
            <a:endParaRPr lang="ar-IQ" sz="2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7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799" y="6407775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8" y="6474357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8" y="2709652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1" y="6425611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28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265" y="1040546"/>
            <a:ext cx="5013554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789" y="1040546"/>
            <a:ext cx="4600274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4473819" y="2528666"/>
            <a:ext cx="24379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prstClr val="black"/>
                </a:solidFill>
              </a:rPr>
              <a:t>29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46" y="293078"/>
            <a:ext cx="11078307" cy="57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674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04800" y="443875"/>
            <a:ext cx="1151466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*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The standard unit for measuring BP is millimeters of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mercury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(mm Hg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).</a:t>
            </a:r>
            <a:endParaRPr lang="en-US" sz="2400" b="1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Times New Roman"/>
                <a:ea typeface="Calibri"/>
                <a:cs typeface="Arial"/>
              </a:rPr>
              <a:t>*most common technique of measuring BP is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auscultation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using sphygmomanometer and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 stethoscope.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en-US" sz="2400" b="1" dirty="0">
              <a:latin typeface="Times New Roman"/>
              <a:ea typeface="Calibri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b="1" dirty="0">
              <a:latin typeface="Times New Roman"/>
              <a:ea typeface="Calibri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541" y="2743198"/>
            <a:ext cx="4378080" cy="31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1109667"/>
            <a:ext cx="60538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635624" y="242046"/>
            <a:ext cx="5217458" cy="587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Classification of blood pressure</a:t>
            </a:r>
            <a:endParaRPr lang="en-US" sz="2400" b="1" dirty="0">
              <a:latin typeface="Times New Roman"/>
              <a:ea typeface="Calibri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783075"/>
              </p:ext>
            </p:extLst>
          </p:nvPr>
        </p:nvGraphicFramePr>
        <p:xfrm>
          <a:off x="1207479" y="1195752"/>
          <a:ext cx="10354080" cy="470095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451360"/>
                <a:gridCol w="3451360"/>
                <a:gridCol w="3451360"/>
              </a:tblGrid>
              <a:tr h="94019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Diastolic BP</a:t>
                      </a:r>
                    </a:p>
                    <a:p>
                      <a:pPr algn="ctr" rtl="1"/>
                      <a:r>
                        <a:rPr lang="ar-SA" sz="2400" b="1" baseline="0" dirty="0" smtClean="0">
                          <a:latin typeface="Baskerville Old Face" pitchFamily="18" charset="0"/>
                        </a:rPr>
                        <a:t>(</a:t>
                      </a:r>
                      <a:r>
                        <a:rPr lang="en-US" sz="2400" b="1" baseline="0" dirty="0" smtClean="0">
                          <a:latin typeface="Baskerville Old Face" pitchFamily="18" charset="0"/>
                        </a:rPr>
                        <a:t>(mmHg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Baskerville Old Face" pitchFamily="18" charset="0"/>
                        </a:rPr>
                        <a:t>Systolic BP </a:t>
                      </a:r>
                      <a:endParaRPr lang="ar-IQ" sz="2400" b="1" dirty="0" smtClean="0">
                        <a:latin typeface="Baskerville Old Face" pitchFamily="18" charset="0"/>
                      </a:endParaRPr>
                    </a:p>
                    <a:p>
                      <a:pPr algn="ctr" rtl="1"/>
                      <a:r>
                        <a:rPr lang="ar-SA" sz="2400" b="1" baseline="0" dirty="0" smtClean="0">
                          <a:latin typeface="Baskerville Old Face" pitchFamily="18" charset="0"/>
                        </a:rPr>
                        <a:t>(</a:t>
                      </a:r>
                      <a:r>
                        <a:rPr lang="en-US" sz="2400" b="1" baseline="0" dirty="0" smtClean="0">
                          <a:latin typeface="Baskerville Old Face" pitchFamily="18" charset="0"/>
                        </a:rPr>
                        <a:t>mmHg </a:t>
                      </a:r>
                      <a:r>
                        <a:rPr lang="ar-SA" sz="2400" b="1" baseline="0" dirty="0" smtClean="0">
                          <a:latin typeface="Baskerville Old Face" pitchFamily="18" charset="0"/>
                        </a:rPr>
                        <a:t>)</a:t>
                      </a:r>
                      <a:endParaRPr lang="en-US" sz="2400" b="1" baseline="0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Category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9401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skerville Old Face" pitchFamily="18" charset="0"/>
                          <a:ea typeface="+mn-ea"/>
                          <a:cs typeface="+mn-cs"/>
                        </a:rPr>
                        <a:t>&lt;80 mmHg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Baskerville Old Face" pitchFamily="18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&lt;120 mmHg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Times New Roman"/>
                          <a:cs typeface="Arial"/>
                        </a:rPr>
                        <a:t>Normal 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94019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80 – 89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120 - 139 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Pre-hypertension 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940191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90 – 99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140 - 159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Stage 1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940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≥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100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mmHg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≥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160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</a:rPr>
                        <a:t>mmHg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Baskerville Old Face" pitchFamily="18" charset="0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>
                          <a:latin typeface="Baskerville Old Face" pitchFamily="18" charset="0"/>
                        </a:rPr>
                        <a:t>Stage 2</a:t>
                      </a:r>
                      <a:endParaRPr lang="ar-IQ" sz="24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832338" y="984738"/>
            <a:ext cx="1020361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Hypertension: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a systolic blood pressure of 140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mm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Hg or greater, diastolic blood pressure of 90 mmHg or greater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Hypotension: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generally considered present when the systolic blood pressure fall to 90 mm Hg or below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systolic BP less than 100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mmHg                     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diastolic BP  less than 60 mmHg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5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30769" y="328459"/>
            <a:ext cx="683455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Baskerville Old Face" pitchFamily="18" charset="0"/>
              </a:rPr>
              <a:t>            Common Mistakes In </a:t>
            </a:r>
            <a:r>
              <a:rPr lang="en-US" sz="2400" dirty="0" err="1" smtClean="0">
                <a:latin typeface="Baskerville Old Face" pitchFamily="18" charset="0"/>
              </a:rPr>
              <a:t>Bp</a:t>
            </a:r>
            <a:r>
              <a:rPr lang="en-US" sz="2400" dirty="0" smtClean="0">
                <a:latin typeface="Baskerville Old Face" pitchFamily="18" charset="0"/>
              </a:rPr>
              <a:t> Assessment </a:t>
            </a:r>
            <a:endParaRPr lang="ar-IQ" sz="2400" dirty="0">
              <a:latin typeface="Baskerville Old Face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122137"/>
              </p:ext>
            </p:extLst>
          </p:nvPr>
        </p:nvGraphicFramePr>
        <p:xfrm>
          <a:off x="1230923" y="1008189"/>
          <a:ext cx="10269414" cy="395682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856108"/>
                <a:gridCol w="5413306"/>
              </a:tblGrid>
              <a:tr h="53032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Effect 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Error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032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low reading</a:t>
                      </a:r>
                      <a:r>
                        <a:rPr lang="en-US" sz="2000" baseline="0" dirty="0" smtClean="0">
                          <a:latin typeface="Baskerville Old Face" pitchFamily="18" charset="0"/>
                        </a:rPr>
                        <a:t>    </a:t>
                      </a:r>
                      <a:endParaRPr lang="en-US" sz="2000" b="1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Bladder or cuff too wide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85917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high reading</a:t>
                      </a:r>
                      <a:endParaRPr lang="en-US" sz="2000" b="1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Bladder or cuff too narrow or too short 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0323"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false high reading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Cuff wrapped too loosely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53032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high diastolic  reading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Deflating cuff too slowly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97635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low systolic and false high diastolic </a:t>
                      </a:r>
                      <a:endParaRPr lang="ar-IQ" sz="2000" dirty="0" smtClean="0">
                        <a:latin typeface="Baskerville Old Face" pitchFamily="18" charset="0"/>
                      </a:endParaRP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reading</a:t>
                      </a:r>
                      <a:endParaRPr lang="en-US" sz="2000" b="1" dirty="0" smtClean="0"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Deflating cuff too quickly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7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47795"/>
              </p:ext>
            </p:extLst>
          </p:nvPr>
        </p:nvGraphicFramePr>
        <p:xfrm>
          <a:off x="1629508" y="719665"/>
          <a:ext cx="8530492" cy="44486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265246"/>
                <a:gridCol w="4265246"/>
              </a:tblGrid>
              <a:tr h="1112173"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Effect 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Baskerville Old Face" pitchFamily="18" charset="0"/>
                        </a:rPr>
                        <a:t>Error</a:t>
                      </a:r>
                      <a:endParaRPr lang="ar-IQ" sz="2800" b="1" dirty="0">
                        <a:solidFill>
                          <a:schemeClr val="tx1"/>
                        </a:solidFill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11121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high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Arm below heart level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11121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low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Arm above heart level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  <a:tr h="111217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Baskerville Old Face" pitchFamily="18" charset="0"/>
                        </a:rPr>
                        <a:t>false high reading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dirty="0" smtClean="0">
                          <a:latin typeface="Baskerville Old Face" pitchFamily="18" charset="0"/>
                        </a:rPr>
                        <a:t>Arm not supported </a:t>
                      </a:r>
                      <a:endParaRPr lang="ar-IQ" sz="2000" b="1" dirty="0">
                        <a:latin typeface="Baskerville Old Fac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3" y="697791"/>
            <a:ext cx="6053855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721842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8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59036" y="513125"/>
            <a:ext cx="272791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Baskerville Old Face" pitchFamily="18" charset="0"/>
              </a:rPr>
              <a:t>Equipment</a:t>
            </a:r>
            <a:endParaRPr lang="ar-IQ" sz="2800" b="1" dirty="0"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2243" y="1521543"/>
            <a:ext cx="80717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askerville Old Face" pitchFamily="18" charset="0"/>
              </a:rPr>
              <a:t>1-Sphygmomanometer</a:t>
            </a:r>
            <a:endParaRPr lang="en-US" sz="2400" dirty="0">
              <a:latin typeface="Baskerville Old Face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2- Stethoscope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3- Alcohol swab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askerville Old Face" pitchFamily="18" charset="0"/>
              </a:rPr>
              <a:t>4- Pen, vital signs flow sheet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>
            <a:off x="304800" y="6226789"/>
            <a:ext cx="1151466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630FFC-AE15-4532-8B6D-FB47964DF21D}"/>
              </a:ext>
            </a:extLst>
          </p:cNvPr>
          <p:cNvSpPr/>
          <p:nvPr/>
        </p:nvSpPr>
        <p:spPr>
          <a:xfrm>
            <a:off x="304799" y="6293371"/>
            <a:ext cx="790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dirty="0">
                <a:solidFill>
                  <a:prstClr val="black"/>
                </a:solidFill>
              </a:rPr>
              <a:t>University of </a:t>
            </a:r>
            <a:r>
              <a:rPr lang="en-GB" dirty="0" err="1">
                <a:solidFill>
                  <a:prstClr val="black"/>
                </a:solidFill>
              </a:rPr>
              <a:t>Basrah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College of Nursing</a:t>
            </a:r>
            <a:r>
              <a:rPr lang="en-GB" dirty="0" smtClean="0">
                <a:solidFill>
                  <a:prstClr val="black"/>
                </a:solidFill>
              </a:rPr>
              <a:t>– </a:t>
            </a:r>
            <a:r>
              <a:rPr lang="en-US" dirty="0" smtClean="0">
                <a:solidFill>
                  <a:prstClr val="black"/>
                </a:solidFill>
              </a:rPr>
              <a:t>Fundamentals of Nursing Department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70BEDE2-834B-4054-A0CF-92E47AC422C5}"/>
              </a:ext>
            </a:extLst>
          </p:cNvPr>
          <p:cNvSpPr/>
          <p:nvPr/>
        </p:nvSpPr>
        <p:spPr>
          <a:xfrm>
            <a:off x="1072242" y="886050"/>
            <a:ext cx="10747225" cy="1835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Ineffective tissue perfusion.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Deficit fluid volume.</a:t>
            </a:r>
          </a:p>
          <a:p>
            <a:pPr marL="457200" lvl="0" indent="-457200">
              <a:lnSpc>
                <a:spcPct val="15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Decreased cardiac output.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E8ECB0A-E871-49EA-AC3D-4935CA47D8CE}"/>
              </a:ext>
            </a:extLst>
          </p:cNvPr>
          <p:cNvSpPr/>
          <p:nvPr/>
        </p:nvSpPr>
        <p:spPr>
          <a:xfrm>
            <a:off x="1072243" y="1147760"/>
            <a:ext cx="102766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9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E0DCB15-13AD-4BE1-A7D3-5D96B79C870C}"/>
              </a:ext>
            </a:extLst>
          </p:cNvPr>
          <p:cNvSpPr/>
          <p:nvPr/>
        </p:nvSpPr>
        <p:spPr>
          <a:xfrm>
            <a:off x="10005392" y="6244625"/>
            <a:ext cx="2061126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9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823677" y="214774"/>
            <a:ext cx="5244353" cy="4830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034155" algn="l"/>
              </a:tabLst>
            </a:pPr>
            <a:r>
              <a:rPr lang="en-US" sz="2400" b="1" dirty="0" smtClean="0">
                <a:latin typeface="Times New Roman"/>
                <a:ea typeface="Calibri"/>
                <a:cs typeface="Arial"/>
              </a:rPr>
              <a:t> Nursing Diagnosis </a:t>
            </a:r>
          </a:p>
        </p:txBody>
      </p:sp>
    </p:spTree>
    <p:extLst>
      <p:ext uri="{BB962C8B-B14F-4D97-AF65-F5344CB8AC3E}">
        <p14:creationId xmlns:p14="http://schemas.microsoft.com/office/powerpoint/2010/main" val="12779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8825</TotalTime>
  <Words>2113</Words>
  <Application>Microsoft Office PowerPoint</Application>
  <PresentationFormat>Custom</PresentationFormat>
  <Paragraphs>249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Auday Basheer</dc:creator>
  <cp:lastModifiedBy>Maher</cp:lastModifiedBy>
  <cp:revision>333</cp:revision>
  <cp:lastPrinted>2020-10-04T08:00:53Z</cp:lastPrinted>
  <dcterms:created xsi:type="dcterms:W3CDTF">2019-08-09T19:43:06Z</dcterms:created>
  <dcterms:modified xsi:type="dcterms:W3CDTF">2021-02-13T16:26:40Z</dcterms:modified>
</cp:coreProperties>
</file>